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0" r:id="rId3"/>
    <p:sldId id="259" r:id="rId4"/>
    <p:sldId id="263" r:id="rId5"/>
    <p:sldId id="264" r:id="rId6"/>
    <p:sldId id="269" r:id="rId7"/>
    <p:sldId id="270" r:id="rId8"/>
    <p:sldId id="271" r:id="rId9"/>
    <p:sldId id="273" r:id="rId10"/>
    <p:sldId id="274" r:id="rId11"/>
    <p:sldId id="267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67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AEBC3C-62B1-4F64-B98A-A7484C827C40}" type="datetimeFigureOut">
              <a:rPr lang="de-DE" smtClean="0"/>
              <a:t>24.06.2021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8E517-69CD-4C20-93EF-47E051CDB7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2423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Marco</a:t>
            </a:r>
            <a:r>
              <a:rPr lang="de-AT" baseline="0" dirty="0"/>
              <a:t> sagt </a:t>
            </a:r>
            <a:r>
              <a:rPr lang="de-AT" baseline="0" dirty="0" err="1"/>
              <a:t>WiMa</a:t>
            </a:r>
            <a:r>
              <a:rPr lang="de-AT" baseline="0" dirty="0"/>
              <a:t> und </a:t>
            </a:r>
            <a:r>
              <a:rPr lang="de-AT" baseline="0" dirty="0" err="1"/>
              <a:t>GuS</a:t>
            </a:r>
            <a:r>
              <a:rPr lang="de-AT" baseline="0" dirty="0"/>
              <a:t>, </a:t>
            </a:r>
            <a:r>
              <a:rPr lang="de-AT" baseline="0" dirty="0" err="1"/>
              <a:t>übergabe</a:t>
            </a:r>
            <a:r>
              <a:rPr lang="de-AT" baseline="0" dirty="0"/>
              <a:t> Alex macht </a:t>
            </a:r>
            <a:r>
              <a:rPr lang="de-AT" baseline="0" dirty="0" err="1"/>
              <a:t>EngIT</a:t>
            </a:r>
            <a:r>
              <a:rPr lang="de-AT" baseline="0" dirty="0"/>
              <a:t> und </a:t>
            </a:r>
            <a:r>
              <a:rPr lang="de-AT" baseline="0" dirty="0" err="1"/>
              <a:t>BuA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EB004-563D-4554-AB78-5407092F2D9A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3350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</a:t>
            </a:r>
            <a:r>
              <a:rPr lang="de-DE" baseline="0" dirty="0"/>
              <a:t> Seen und Berge im Sommer wie im Winter, Sportmöglichkeiten, FH Kärnten Sport. </a:t>
            </a:r>
          </a:p>
          <a:p>
            <a:r>
              <a:rPr lang="de-DE" baseline="0" dirty="0"/>
              <a:t>Kärnten </a:t>
            </a:r>
            <a:r>
              <a:rPr lang="de-DE" baseline="0" dirty="0" err="1"/>
              <a:t>is</a:t>
            </a:r>
            <a:r>
              <a:rPr lang="de-DE" baseline="0" dirty="0"/>
              <a:t> </a:t>
            </a:r>
            <a:r>
              <a:rPr lang="de-DE" baseline="0" dirty="0" err="1"/>
              <a:t>lei</a:t>
            </a:r>
            <a:r>
              <a:rPr lang="de-DE" baseline="0" dirty="0"/>
              <a:t> ans…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A9A39D-BD31-48E0-960E-B51EF6B20A8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6000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EB004-563D-4554-AB78-5407092F2D9A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010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EB004-563D-4554-AB78-5407092F2D9A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9797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2.200</a:t>
            </a:r>
            <a:r>
              <a:rPr lang="de-DE" baseline="0" dirty="0"/>
              <a:t> Studierende an 5 </a:t>
            </a:r>
            <a:r>
              <a:rPr lang="de-DE" baseline="0" dirty="0" err="1"/>
              <a:t>Campussen</a:t>
            </a:r>
            <a:endParaRPr lang="de-DE" baseline="0" dirty="0"/>
          </a:p>
          <a:p>
            <a:r>
              <a:rPr lang="de-DE" baseline="0" dirty="0"/>
              <a:t>Exklusiv &amp; persönlich, gutes Betreuungsverhältnis</a:t>
            </a:r>
          </a:p>
          <a:p>
            <a:endParaRPr lang="de-DE" dirty="0"/>
          </a:p>
          <a:p>
            <a:r>
              <a:rPr lang="de-DE" dirty="0"/>
              <a:t>Standorte selbsterklärend:</a:t>
            </a:r>
            <a:r>
              <a:rPr lang="de-DE" baseline="0" dirty="0"/>
              <a:t> </a:t>
            </a:r>
          </a:p>
          <a:p>
            <a:r>
              <a:rPr lang="de-DE" baseline="0" dirty="0"/>
              <a:t>Klagenfurt St. </a:t>
            </a:r>
            <a:r>
              <a:rPr lang="de-DE" baseline="0" dirty="0" err="1"/>
              <a:t>Veiter</a:t>
            </a:r>
            <a:r>
              <a:rPr lang="de-DE" baseline="0" dirty="0"/>
              <a:t> Straße – direkt am Klinikum Gelände </a:t>
            </a:r>
          </a:p>
          <a:p>
            <a:r>
              <a:rPr lang="de-DE" baseline="0" dirty="0"/>
              <a:t>Klagenfurt </a:t>
            </a:r>
            <a:r>
              <a:rPr lang="de-DE" baseline="0" dirty="0" err="1"/>
              <a:t>Primoschgasse</a:t>
            </a:r>
            <a:r>
              <a:rPr lang="de-DE" baseline="0" dirty="0"/>
              <a:t> – am Südring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CFF33-CAF3-4ECA-B236-727BE2DB889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989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Neben dem Kernbereich Studium und Lehre, gehört die FH Kärnten heute zu den forschungsintensivsten FHs des Landes und ist dank der Science und </a:t>
            </a:r>
            <a:r>
              <a:rPr lang="de-DE" dirty="0" err="1"/>
              <a:t>Energy</a:t>
            </a:r>
            <a:r>
              <a:rPr lang="de-DE" dirty="0"/>
              <a:t>-Labs mit einem der größten</a:t>
            </a:r>
            <a:r>
              <a:rPr lang="de-DE" baseline="0" dirty="0"/>
              <a:t> und modernsten Laborzentren im Süden ausgestattet.</a:t>
            </a:r>
          </a:p>
          <a:p>
            <a:r>
              <a:rPr lang="de-DE" baseline="0" dirty="0"/>
              <a:t>2013 wurde das Weiterbildungszentrum gegründet mit dem Ziel, die vorhandenen Ressourcen zur Abwicklung aller Weiterbildungsangebote wie Lehrgänge, Kurse, Seminare, Tagungen und Konferenzen, etc. zu bündeln.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CFF33-CAF3-4ECA-B236-727BE2DB889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8374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32721-A693-419D-A2D7-D47ED6E5F21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3906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Neben dem Kernbereich Studium und Lehre, gehört die FH Kärnten heute zu den forschungsintensivsten FHs des Landes und ist dank der Science und </a:t>
            </a:r>
            <a:r>
              <a:rPr lang="de-DE" dirty="0" err="1"/>
              <a:t>Energy</a:t>
            </a:r>
            <a:r>
              <a:rPr lang="de-DE" dirty="0"/>
              <a:t>-Labs mit einem der größten</a:t>
            </a:r>
            <a:r>
              <a:rPr lang="de-DE" baseline="0" dirty="0"/>
              <a:t> und modernsten Laborzentren im Süden ausgestattet.</a:t>
            </a:r>
          </a:p>
          <a:p>
            <a:r>
              <a:rPr lang="de-DE" baseline="0" dirty="0"/>
              <a:t>2013 wurde das Weiterbildungszentrum gegründet mit dem Ziel, die vorhandenen Ressourcen zur Abwicklung aller Weiterbildungsangebote wie Lehrgänge, Kurse, Seminare, Tagungen und Konferenzen, etc. zu bündeln.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CFF33-CAF3-4ECA-B236-727BE2DB889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5851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DEA0-7F06-4AC3-8A40-A098D51C30EA}" type="datetimeFigureOut">
              <a:rPr lang="de-DE" smtClean="0"/>
              <a:t>24.06.2021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A19E4-15D0-484B-A77C-3569CCB880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9146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DEA0-7F06-4AC3-8A40-A098D51C30EA}" type="datetimeFigureOut">
              <a:rPr lang="de-DE" smtClean="0"/>
              <a:t>24.06.2021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A19E4-15D0-484B-A77C-3569CCB880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4158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DEA0-7F06-4AC3-8A40-A098D51C30EA}" type="datetimeFigureOut">
              <a:rPr lang="de-DE" smtClean="0"/>
              <a:t>24.06.2021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A19E4-15D0-484B-A77C-3569CCB880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4698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E097EB0-47A1-443B-B927-16C1B89430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177" y="-223384"/>
            <a:ext cx="2463152" cy="1128859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07266EAC-9A28-463C-BCC8-79F8A784EA62}"/>
              </a:ext>
            </a:extLst>
          </p:cNvPr>
          <p:cNvSpPr/>
          <p:nvPr userDrawn="1"/>
        </p:nvSpPr>
        <p:spPr>
          <a:xfrm>
            <a:off x="9796607" y="-1530951"/>
            <a:ext cx="2553813" cy="2553813"/>
          </a:xfrm>
          <a:prstGeom prst="ellipse">
            <a:avLst/>
          </a:prstGeom>
          <a:solidFill>
            <a:srgbClr val="44505F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0BAD658-75E2-48B6-A7B9-C7C5A630B1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937" y="-223385"/>
            <a:ext cx="2463152" cy="112885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A92FA1A-8DCC-462F-B27D-C8FD0E835F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013" y="6133381"/>
            <a:ext cx="2807600" cy="72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50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DEA0-7F06-4AC3-8A40-A098D51C30EA}" type="datetimeFigureOut">
              <a:rPr lang="de-DE" smtClean="0"/>
              <a:t>24.06.2021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A19E4-15D0-484B-A77C-3569CCB880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2749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DEA0-7F06-4AC3-8A40-A098D51C30EA}" type="datetimeFigureOut">
              <a:rPr lang="de-DE" smtClean="0"/>
              <a:t>24.06.2021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A19E4-15D0-484B-A77C-3569CCB880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1397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DEA0-7F06-4AC3-8A40-A098D51C30EA}" type="datetimeFigureOut">
              <a:rPr lang="de-DE" smtClean="0"/>
              <a:t>24.06.2021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A19E4-15D0-484B-A77C-3569CCB880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496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DEA0-7F06-4AC3-8A40-A098D51C30EA}" type="datetimeFigureOut">
              <a:rPr lang="de-DE" smtClean="0"/>
              <a:t>24.06.2021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A19E4-15D0-484B-A77C-3569CCB880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9036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DEA0-7F06-4AC3-8A40-A098D51C30EA}" type="datetimeFigureOut">
              <a:rPr lang="de-DE" smtClean="0"/>
              <a:t>24.06.2021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A19E4-15D0-484B-A77C-3569CCB880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8514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DEA0-7F06-4AC3-8A40-A098D51C30EA}" type="datetimeFigureOut">
              <a:rPr lang="de-DE" smtClean="0"/>
              <a:t>24.06.2021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A19E4-15D0-484B-A77C-3569CCB880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4990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DEA0-7F06-4AC3-8A40-A098D51C30EA}" type="datetimeFigureOut">
              <a:rPr lang="de-DE" smtClean="0"/>
              <a:t>24.06.2021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A19E4-15D0-484B-A77C-3569CCB880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3866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3DEA0-7F06-4AC3-8A40-A098D51C30EA}" type="datetimeFigureOut">
              <a:rPr lang="de-DE" smtClean="0"/>
              <a:t>24.06.2021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A19E4-15D0-484B-A77C-3569CCB880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9029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3DEA0-7F06-4AC3-8A40-A098D51C30EA}" type="datetimeFigureOut">
              <a:rPr lang="de-DE" smtClean="0"/>
              <a:t>24.06.2021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A19E4-15D0-484B-A77C-3569CCB880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9779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emf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2.pn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8F9BAF-8937-4CE8-A157-8A22800743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Titelbild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FE33092-B629-40D5-8F30-A66804B550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Den </a:t>
            </a:r>
            <a:r>
              <a:rPr lang="de-DE" dirty="0" err="1"/>
              <a:t>nächten</a:t>
            </a:r>
            <a:r>
              <a:rPr lang="de-DE" dirty="0"/>
              <a:t> Schritt </a:t>
            </a:r>
            <a:r>
              <a:rPr lang="de-DE" dirty="0" err="1"/>
              <a:t>seen</a:t>
            </a:r>
            <a:r>
              <a:rPr lang="de-DE" dirty="0"/>
              <a:t> 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C58027D5-F389-465C-B98F-A89B63E662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119" y="4317279"/>
            <a:ext cx="4130382" cy="206519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52B4088-1775-4E5F-BD2D-5FC209C911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0" b="98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20">
            <a:extLst>
              <a:ext uri="{FF2B5EF4-FFF2-40B4-BE49-F238E27FC236}">
                <a16:creationId xmlns:a16="http://schemas.microsoft.com/office/drawing/2014/main" id="{484427A5-AEFF-4B81-8AFD-6956B5F2E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2465" y="0"/>
            <a:ext cx="6929535" cy="6858000"/>
          </a:xfrm>
          <a:prstGeom prst="rect">
            <a:avLst/>
          </a:prstGeom>
          <a:solidFill>
            <a:schemeClr val="bg1">
              <a:lumMod val="95000"/>
              <a:alpha val="63922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D417E91-722A-4E40-AB00-1D478ECFCFE8}"/>
              </a:ext>
            </a:extLst>
          </p:cNvPr>
          <p:cNvSpPr txBox="1"/>
          <p:nvPr/>
        </p:nvSpPr>
        <p:spPr>
          <a:xfrm>
            <a:off x="8723004" y="6065116"/>
            <a:ext cx="3732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solidFill>
                  <a:srgbClr val="C00000"/>
                </a:solidFill>
                <a:latin typeface="Corbel" panose="020B0503020204020204" pitchFamily="34" charset="0"/>
              </a:rPr>
              <a:t>#</a:t>
            </a:r>
            <a:r>
              <a:rPr lang="de-DE" sz="4800" dirty="0" err="1">
                <a:solidFill>
                  <a:srgbClr val="C00000"/>
                </a:solidFill>
                <a:latin typeface="Corbel" panose="020B0503020204020204" pitchFamily="34" charset="0"/>
              </a:rPr>
              <a:t>fhkaernten</a:t>
            </a:r>
            <a:endParaRPr lang="de-DE" sz="4800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C580967-9382-4DD1-B54E-47859355DCF2}"/>
              </a:ext>
            </a:extLst>
          </p:cNvPr>
          <p:cNvSpPr/>
          <p:nvPr/>
        </p:nvSpPr>
        <p:spPr>
          <a:xfrm>
            <a:off x="3621873" y="2537926"/>
            <a:ext cx="3057212" cy="30572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17B6A47D-6E24-4EC6-8375-9E9032B8AFA9}"/>
              </a:ext>
            </a:extLst>
          </p:cNvPr>
          <p:cNvSpPr/>
          <p:nvPr/>
        </p:nvSpPr>
        <p:spPr>
          <a:xfrm>
            <a:off x="3358624" y="3752400"/>
            <a:ext cx="628261" cy="628261"/>
          </a:xfrm>
          <a:prstGeom prst="ellipse">
            <a:avLst/>
          </a:prstGeom>
          <a:solidFill>
            <a:srgbClr val="D412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&lt;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0F605D2-86A6-407F-9CB9-6945500339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551" y="3476570"/>
            <a:ext cx="2573856" cy="117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0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6CC1A1-29D4-4694-B4D1-420F4BEAA48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612965"/>
          </a:xfrm>
        </p:spPr>
        <p:txBody>
          <a:bodyPr>
            <a:normAutofit/>
          </a:bodyPr>
          <a:lstStyle/>
          <a:p>
            <a:pPr algn="ctr"/>
            <a:endParaRPr lang="de-DE" sz="4000" dirty="0">
              <a:solidFill>
                <a:srgbClr val="E60000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415317D-7887-4731-B4BF-F6FC69F6DD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013" y="6133381"/>
            <a:ext cx="2807600" cy="724619"/>
          </a:xfrm>
          <a:prstGeom prst="rect">
            <a:avLst/>
          </a:prstGeom>
        </p:spPr>
      </p:pic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0DEECB7-25F9-4876-94D7-609C34770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551"/>
            <a:ext cx="10515600" cy="4114897"/>
          </a:xfrm>
        </p:spPr>
        <p:txBody>
          <a:bodyPr/>
          <a:lstStyle/>
          <a:p>
            <a:pPr marL="0" indent="0" algn="ctr">
              <a:buNone/>
            </a:pPr>
            <a:r>
              <a:rPr lang="de-DE" b="1" dirty="0">
                <a:solidFill>
                  <a:srgbClr val="3F5164"/>
                </a:solidFill>
              </a:rPr>
              <a:t>Kontakt:</a:t>
            </a:r>
          </a:p>
          <a:p>
            <a:pPr marL="0" indent="0" algn="ctr">
              <a:buNone/>
            </a:pPr>
            <a:r>
              <a:rPr lang="de-DE" dirty="0">
                <a:solidFill>
                  <a:srgbClr val="3F5164"/>
                </a:solidFill>
              </a:rPr>
              <a:t>WBZ – Weiterbildungszentrum der FH Kärnten</a:t>
            </a:r>
          </a:p>
          <a:p>
            <a:pPr marL="0" indent="0" algn="ctr">
              <a:buNone/>
            </a:pPr>
            <a:r>
              <a:rPr lang="de-DE" baseline="30000" dirty="0">
                <a:solidFill>
                  <a:srgbClr val="3F5164"/>
                </a:solidFill>
              </a:rPr>
              <a:t>Feldkirchen, Klagenfurt, Spittal/Drau, Villach</a:t>
            </a:r>
          </a:p>
          <a:p>
            <a:pPr algn="ctr"/>
            <a:endParaRPr lang="en-US" baseline="30000" dirty="0">
              <a:solidFill>
                <a:srgbClr val="3F5164"/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baseline="30000" dirty="0">
                <a:solidFill>
                  <a:srgbClr val="3F5164"/>
                </a:solidFill>
              </a:rPr>
              <a:t>T: +43 (0)5 / 90 500-4301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baseline="30000" dirty="0">
                <a:solidFill>
                  <a:srgbClr val="3F5164"/>
                </a:solidFill>
              </a:rPr>
              <a:t>F: +43 (0)5 / 90 500-4310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baseline="30000" dirty="0">
                <a:solidFill>
                  <a:srgbClr val="3F5164"/>
                </a:solidFill>
              </a:rPr>
              <a:t>weiterbildung@fh-kaernten.at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b="1" baseline="30000" dirty="0">
                <a:solidFill>
                  <a:srgbClr val="3F5164"/>
                </a:solidFill>
              </a:rPr>
              <a:t>www.fh-kaernten.at/wbz</a:t>
            </a:r>
            <a:br>
              <a:rPr lang="en-US" b="1" baseline="30000" dirty="0">
                <a:solidFill>
                  <a:srgbClr val="3F5164"/>
                </a:solidFill>
              </a:rPr>
            </a:br>
            <a:r>
              <a:rPr lang="en-US" b="1" baseline="30000" dirty="0">
                <a:solidFill>
                  <a:srgbClr val="3F5164"/>
                </a:solidFill>
              </a:rPr>
              <a:t>facebook.com/</a:t>
            </a:r>
            <a:r>
              <a:rPr lang="en-US" b="1" baseline="30000" dirty="0" err="1">
                <a:solidFill>
                  <a:srgbClr val="3F5164"/>
                </a:solidFill>
              </a:rPr>
              <a:t>fhkaerntenweiterbildungszentrum</a:t>
            </a:r>
            <a:endParaRPr lang="en-US" b="1" baseline="30000" dirty="0">
              <a:solidFill>
                <a:srgbClr val="3F5164"/>
              </a:solidFill>
            </a:endParaRP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A2C2A22-02BD-408C-8095-5B7429861E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052" y="3853286"/>
            <a:ext cx="791827" cy="79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84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8F9BAF-8937-4CE8-A157-8A22800743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Titelbild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FE33092-B629-40D5-8F30-A66804B550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Den </a:t>
            </a:r>
            <a:r>
              <a:rPr lang="de-DE" dirty="0" err="1"/>
              <a:t>nächten</a:t>
            </a:r>
            <a:r>
              <a:rPr lang="de-DE" dirty="0"/>
              <a:t> Schritt </a:t>
            </a:r>
            <a:r>
              <a:rPr lang="de-DE" dirty="0" err="1"/>
              <a:t>seen</a:t>
            </a:r>
            <a:r>
              <a:rPr lang="de-DE" dirty="0"/>
              <a:t> 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C58027D5-F389-465C-B98F-A89B63E662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119" y="4317279"/>
            <a:ext cx="4130382" cy="206519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52B4088-1775-4E5F-BD2D-5FC209C911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0" b="986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20">
            <a:extLst>
              <a:ext uri="{FF2B5EF4-FFF2-40B4-BE49-F238E27FC236}">
                <a16:creationId xmlns:a16="http://schemas.microsoft.com/office/drawing/2014/main" id="{484427A5-AEFF-4B81-8AFD-6956B5F2E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97458"/>
            <a:ext cx="12192000" cy="1764000"/>
          </a:xfrm>
          <a:prstGeom prst="rect">
            <a:avLst/>
          </a:prstGeom>
          <a:solidFill>
            <a:schemeClr val="bg1">
              <a:lumMod val="95000"/>
              <a:alpha val="63922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de-DE" sz="1600" dirty="0">
              <a:solidFill>
                <a:srgbClr val="D41217"/>
              </a:solidFill>
              <a:latin typeface="Corbel" panose="020B0503020204020204" pitchFamily="34" charset="0"/>
            </a:endParaRPr>
          </a:p>
          <a:p>
            <a:pPr algn="ctr"/>
            <a:r>
              <a:rPr lang="de-DE" sz="7200" dirty="0">
                <a:solidFill>
                  <a:srgbClr val="D41217"/>
                </a:solidFill>
                <a:latin typeface="Corbel" panose="020B0503020204020204" pitchFamily="34" charset="0"/>
              </a:rPr>
              <a:t>www.fh-kaernten.at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D417E91-722A-4E40-AB00-1D478ECFCFE8}"/>
              </a:ext>
            </a:extLst>
          </p:cNvPr>
          <p:cNvSpPr txBox="1"/>
          <p:nvPr/>
        </p:nvSpPr>
        <p:spPr>
          <a:xfrm>
            <a:off x="8723004" y="6065116"/>
            <a:ext cx="3732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solidFill>
                  <a:srgbClr val="D41217"/>
                </a:solidFill>
                <a:latin typeface="Corbel" panose="020B0503020204020204" pitchFamily="34" charset="0"/>
              </a:rPr>
              <a:t>#</a:t>
            </a:r>
            <a:r>
              <a:rPr lang="de-DE" sz="4800" dirty="0" err="1">
                <a:solidFill>
                  <a:srgbClr val="D41217"/>
                </a:solidFill>
                <a:latin typeface="Corbel" panose="020B0503020204020204" pitchFamily="34" charset="0"/>
              </a:rPr>
              <a:t>fhkaernten</a:t>
            </a:r>
            <a:endParaRPr lang="de-DE" sz="4800" dirty="0">
              <a:solidFill>
                <a:srgbClr val="D41217"/>
              </a:solidFill>
              <a:latin typeface="Corbel" panose="020B0503020204020204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0F605D2-86A6-407F-9CB9-6945500339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949" y="1621986"/>
            <a:ext cx="4058101" cy="186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69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075D96B7-7EC1-4DBD-B049-B6953FBC30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82"/>
            <a:ext cx="12192000" cy="6864763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6FB8BE20-2A4E-4B49-B55E-204B6BBB9A6E}"/>
              </a:ext>
            </a:extLst>
          </p:cNvPr>
          <p:cNvGrpSpPr/>
          <p:nvPr/>
        </p:nvGrpSpPr>
        <p:grpSpPr>
          <a:xfrm>
            <a:off x="7469822" y="1548314"/>
            <a:ext cx="3500007" cy="686430"/>
            <a:chOff x="-115922" y="4206162"/>
            <a:chExt cx="3558430" cy="686430"/>
          </a:xfrm>
        </p:grpSpPr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2D372DB9-4B77-4A4F-9D22-2FDE7663750D}"/>
                </a:ext>
              </a:extLst>
            </p:cNvPr>
            <p:cNvGrpSpPr/>
            <p:nvPr/>
          </p:nvGrpSpPr>
          <p:grpSpPr>
            <a:xfrm>
              <a:off x="294152" y="4206162"/>
              <a:ext cx="3148356" cy="646331"/>
              <a:chOff x="390471" y="4056607"/>
              <a:chExt cx="3148356" cy="646331"/>
            </a:xfrm>
          </p:grpSpPr>
          <p:sp>
            <p:nvSpPr>
              <p:cNvPr id="8" name="Abgerundetes Rechteck 17">
                <a:extLst>
                  <a:ext uri="{FF2B5EF4-FFF2-40B4-BE49-F238E27FC236}">
                    <a16:creationId xmlns:a16="http://schemas.microsoft.com/office/drawing/2014/main" id="{C92458E6-7D58-4214-A422-8775C024D4AC}"/>
                  </a:ext>
                </a:extLst>
              </p:cNvPr>
              <p:cNvSpPr/>
              <p:nvPr/>
            </p:nvSpPr>
            <p:spPr>
              <a:xfrm>
                <a:off x="390471" y="4088531"/>
                <a:ext cx="2916017" cy="582485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1C71D530-1175-47BD-9618-9BBF44424F4C}"/>
                  </a:ext>
                </a:extLst>
              </p:cNvPr>
              <p:cNvSpPr txBox="1"/>
              <p:nvPr/>
            </p:nvSpPr>
            <p:spPr>
              <a:xfrm>
                <a:off x="1173192" y="4056607"/>
                <a:ext cx="236563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solidFill>
                      <a:prstClr val="white"/>
                    </a:solidFill>
                    <a:latin typeface="Corbel" panose="020B0503020204020204" pitchFamily="34" charset="0"/>
                  </a:rPr>
                  <a:t>Bauingenieurwesen</a:t>
                </a:r>
              </a:p>
              <a:p>
                <a:r>
                  <a:rPr lang="de-DE" dirty="0">
                    <a:solidFill>
                      <a:prstClr val="white"/>
                    </a:solidFill>
                    <a:latin typeface="Corbel" panose="020B0503020204020204" pitchFamily="34" charset="0"/>
                  </a:rPr>
                  <a:t>&amp; Architektur</a:t>
                </a:r>
              </a:p>
            </p:txBody>
          </p:sp>
        </p:grpSp>
        <p:cxnSp>
          <p:nvCxnSpPr>
            <p:cNvPr id="6" name="Gerader Verbinder 5">
              <a:extLst>
                <a:ext uri="{FF2B5EF4-FFF2-40B4-BE49-F238E27FC236}">
                  <a16:creationId xmlns:a16="http://schemas.microsoft.com/office/drawing/2014/main" id="{226C9574-CBF4-4DCB-96CE-4DD56BAADDAA}"/>
                </a:ext>
              </a:extLst>
            </p:cNvPr>
            <p:cNvCxnSpPr/>
            <p:nvPr/>
          </p:nvCxnSpPr>
          <p:spPr>
            <a:xfrm flipH="1">
              <a:off x="-115922" y="4775873"/>
              <a:ext cx="421837" cy="116719"/>
            </a:xfrm>
            <a:prstGeom prst="line">
              <a:avLst/>
            </a:prstGeom>
            <a:ln w="25400">
              <a:solidFill>
                <a:schemeClr val="bg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5E9151B9-9970-43CD-9695-777925FB7D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593" y="4262422"/>
              <a:ext cx="513451" cy="513451"/>
            </a:xfrm>
            <a:prstGeom prst="rect">
              <a:avLst/>
            </a:prstGeom>
          </p:spPr>
        </p:pic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49CCBFA0-1E0E-497A-AED3-E0C6233AFA63}"/>
              </a:ext>
            </a:extLst>
          </p:cNvPr>
          <p:cNvGrpSpPr/>
          <p:nvPr/>
        </p:nvGrpSpPr>
        <p:grpSpPr>
          <a:xfrm>
            <a:off x="7115205" y="3694377"/>
            <a:ext cx="2866115" cy="848535"/>
            <a:chOff x="6920142" y="4775873"/>
            <a:chExt cx="2614231" cy="848535"/>
          </a:xfrm>
        </p:grpSpPr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B337C41C-A653-4817-B62A-AEB9E2BD5071}"/>
                </a:ext>
              </a:extLst>
            </p:cNvPr>
            <p:cNvGrpSpPr/>
            <p:nvPr/>
          </p:nvGrpSpPr>
          <p:grpSpPr>
            <a:xfrm>
              <a:off x="7349067" y="4978077"/>
              <a:ext cx="2185306" cy="646331"/>
              <a:chOff x="6687252" y="4954014"/>
              <a:chExt cx="2185306" cy="646331"/>
            </a:xfrm>
          </p:grpSpPr>
          <p:sp>
            <p:nvSpPr>
              <p:cNvPr id="14" name="Abgerundetes Rechteck 21">
                <a:extLst>
                  <a:ext uri="{FF2B5EF4-FFF2-40B4-BE49-F238E27FC236}">
                    <a16:creationId xmlns:a16="http://schemas.microsoft.com/office/drawing/2014/main" id="{02DED5D0-68D3-4568-83FA-974D123A8C8D}"/>
                  </a:ext>
                </a:extLst>
              </p:cNvPr>
              <p:cNvSpPr/>
              <p:nvPr/>
            </p:nvSpPr>
            <p:spPr>
              <a:xfrm>
                <a:off x="6687252" y="4977735"/>
                <a:ext cx="2185306" cy="582485"/>
              </a:xfrm>
              <a:prstGeom prst="roundRect">
                <a:avLst/>
              </a:prstGeom>
              <a:solidFill>
                <a:srgbClr val="198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8CDB5C33-D54A-424B-88DF-8E48F6C57F2F}"/>
                  </a:ext>
                </a:extLst>
              </p:cNvPr>
              <p:cNvSpPr txBox="1"/>
              <p:nvPr/>
            </p:nvSpPr>
            <p:spPr>
              <a:xfrm>
                <a:off x="7533062" y="4954014"/>
                <a:ext cx="128984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solidFill>
                      <a:prstClr val="white"/>
                    </a:solidFill>
                    <a:latin typeface="Corbel" panose="020B0503020204020204" pitchFamily="34" charset="0"/>
                  </a:rPr>
                  <a:t>Engineering &amp; IT</a:t>
                </a:r>
              </a:p>
            </p:txBody>
          </p:sp>
        </p:grpSp>
        <p:cxnSp>
          <p:nvCxnSpPr>
            <p:cNvPr id="12" name="Gerader Verbinder 11">
              <a:extLst>
                <a:ext uri="{FF2B5EF4-FFF2-40B4-BE49-F238E27FC236}">
                  <a16:creationId xmlns:a16="http://schemas.microsoft.com/office/drawing/2014/main" id="{5ACF20D3-309A-44E7-A050-40FF362B044C}"/>
                </a:ext>
              </a:extLst>
            </p:cNvPr>
            <p:cNvCxnSpPr/>
            <p:nvPr/>
          </p:nvCxnSpPr>
          <p:spPr>
            <a:xfrm flipH="1" flipV="1">
              <a:off x="6920142" y="4775873"/>
              <a:ext cx="428925" cy="254420"/>
            </a:xfrm>
            <a:prstGeom prst="line">
              <a:avLst/>
            </a:prstGeom>
            <a:ln w="25400">
              <a:solidFill>
                <a:schemeClr val="bg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B674C2B1-43D2-40A9-ADB8-9FC5B27CA0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3957" y="4988404"/>
              <a:ext cx="625676" cy="625676"/>
            </a:xfrm>
            <a:prstGeom prst="rect">
              <a:avLst/>
            </a:prstGeom>
          </p:spPr>
        </p:pic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E4A85C07-0503-43C6-A4F9-05D759DAA344}"/>
              </a:ext>
            </a:extLst>
          </p:cNvPr>
          <p:cNvGrpSpPr/>
          <p:nvPr/>
        </p:nvGrpSpPr>
        <p:grpSpPr>
          <a:xfrm>
            <a:off x="719173" y="3842158"/>
            <a:ext cx="2602867" cy="968294"/>
            <a:chOff x="8308066" y="1382569"/>
            <a:chExt cx="2602867" cy="968294"/>
          </a:xfrm>
        </p:grpSpPr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5511BF74-8B37-4C50-8654-9E30A4BDAAC3}"/>
                </a:ext>
              </a:extLst>
            </p:cNvPr>
            <p:cNvGrpSpPr/>
            <p:nvPr/>
          </p:nvGrpSpPr>
          <p:grpSpPr>
            <a:xfrm>
              <a:off x="8308066" y="1704532"/>
              <a:ext cx="2198085" cy="646331"/>
              <a:chOff x="7820787" y="1816272"/>
              <a:chExt cx="2198085" cy="646331"/>
            </a:xfrm>
          </p:grpSpPr>
          <p:sp>
            <p:nvSpPr>
              <p:cNvPr id="20" name="Abgerundetes Rechteck 12">
                <a:extLst>
                  <a:ext uri="{FF2B5EF4-FFF2-40B4-BE49-F238E27FC236}">
                    <a16:creationId xmlns:a16="http://schemas.microsoft.com/office/drawing/2014/main" id="{00CCEACA-3E4B-47CA-8505-DA5A96224442}"/>
                  </a:ext>
                </a:extLst>
              </p:cNvPr>
              <p:cNvSpPr/>
              <p:nvPr/>
            </p:nvSpPr>
            <p:spPr>
              <a:xfrm>
                <a:off x="7820787" y="1834558"/>
                <a:ext cx="2198085" cy="582485"/>
              </a:xfrm>
              <a:prstGeom prst="roundRect">
                <a:avLst/>
              </a:prstGeom>
              <a:solidFill>
                <a:srgbClr val="8CB4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04B47A1F-7367-4A75-BD56-208D18197F69}"/>
                  </a:ext>
                </a:extLst>
              </p:cNvPr>
              <p:cNvSpPr txBox="1"/>
              <p:nvPr/>
            </p:nvSpPr>
            <p:spPr>
              <a:xfrm>
                <a:off x="8579046" y="1816272"/>
                <a:ext cx="128984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solidFill>
                      <a:prstClr val="white"/>
                    </a:solidFill>
                    <a:latin typeface="Corbel" panose="020B0503020204020204" pitchFamily="34" charset="0"/>
                  </a:rPr>
                  <a:t>Gesundheit &amp; Soziales</a:t>
                </a:r>
              </a:p>
            </p:txBody>
          </p:sp>
        </p:grpSp>
        <p:cxnSp>
          <p:nvCxnSpPr>
            <p:cNvPr id="18" name="Gerader Verbinder 17">
              <a:extLst>
                <a:ext uri="{FF2B5EF4-FFF2-40B4-BE49-F238E27FC236}">
                  <a16:creationId xmlns:a16="http://schemas.microsoft.com/office/drawing/2014/main" id="{8908C2B8-45D8-4807-AD24-F501A277B300}"/>
                </a:ext>
              </a:extLst>
            </p:cNvPr>
            <p:cNvCxnSpPr/>
            <p:nvPr/>
          </p:nvCxnSpPr>
          <p:spPr>
            <a:xfrm flipV="1">
              <a:off x="10484327" y="1382569"/>
              <a:ext cx="426606" cy="348257"/>
            </a:xfrm>
            <a:prstGeom prst="line">
              <a:avLst/>
            </a:prstGeom>
            <a:ln w="25400">
              <a:solidFill>
                <a:schemeClr val="bg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9B6004CC-3911-404E-88C7-B54635B006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1739" y="1730826"/>
              <a:ext cx="587871" cy="587871"/>
            </a:xfrm>
            <a:prstGeom prst="rect">
              <a:avLst/>
            </a:prstGeom>
          </p:spPr>
        </p:pic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1C3847B2-683A-42AE-B6C3-E5039C276460}"/>
              </a:ext>
            </a:extLst>
          </p:cNvPr>
          <p:cNvGrpSpPr/>
          <p:nvPr/>
        </p:nvGrpSpPr>
        <p:grpSpPr>
          <a:xfrm>
            <a:off x="1716061" y="280472"/>
            <a:ext cx="3754197" cy="646331"/>
            <a:chOff x="1734533" y="332387"/>
            <a:chExt cx="3754197" cy="646331"/>
          </a:xfrm>
        </p:grpSpPr>
        <p:grpSp>
          <p:nvGrpSpPr>
            <p:cNvPr id="23" name="Gruppieren 22">
              <a:extLst>
                <a:ext uri="{FF2B5EF4-FFF2-40B4-BE49-F238E27FC236}">
                  <a16:creationId xmlns:a16="http://schemas.microsoft.com/office/drawing/2014/main" id="{38A9E26B-F004-4B79-AC25-8B53C57D70A2}"/>
                </a:ext>
              </a:extLst>
            </p:cNvPr>
            <p:cNvGrpSpPr/>
            <p:nvPr/>
          </p:nvGrpSpPr>
          <p:grpSpPr>
            <a:xfrm>
              <a:off x="1734533" y="332387"/>
              <a:ext cx="3754197" cy="646331"/>
              <a:chOff x="2605825" y="587027"/>
              <a:chExt cx="3476186" cy="646331"/>
            </a:xfrm>
          </p:grpSpPr>
          <p:sp>
            <p:nvSpPr>
              <p:cNvPr id="26" name="Abgerundetes Rechteck 7">
                <a:extLst>
                  <a:ext uri="{FF2B5EF4-FFF2-40B4-BE49-F238E27FC236}">
                    <a16:creationId xmlns:a16="http://schemas.microsoft.com/office/drawing/2014/main" id="{14422D0B-36C4-4164-B12C-37D92D6F57DD}"/>
                  </a:ext>
                </a:extLst>
              </p:cNvPr>
              <p:cNvSpPr/>
              <p:nvPr/>
            </p:nvSpPr>
            <p:spPr>
              <a:xfrm>
                <a:off x="2605825" y="610748"/>
                <a:ext cx="2371902" cy="582485"/>
              </a:xfrm>
              <a:prstGeom prst="roundRect">
                <a:avLst/>
              </a:prstGeom>
              <a:solidFill>
                <a:srgbClr val="E6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Textfeld 26">
                <a:extLst>
                  <a:ext uri="{FF2B5EF4-FFF2-40B4-BE49-F238E27FC236}">
                    <a16:creationId xmlns:a16="http://schemas.microsoft.com/office/drawing/2014/main" id="{11CAB48D-DB87-4706-B8A5-D9513DD7A5C2}"/>
                  </a:ext>
                </a:extLst>
              </p:cNvPr>
              <p:cNvSpPr txBox="1"/>
              <p:nvPr/>
            </p:nvSpPr>
            <p:spPr>
              <a:xfrm>
                <a:off x="3320422" y="587027"/>
                <a:ext cx="2761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solidFill>
                      <a:prstClr val="white"/>
                    </a:solidFill>
                    <a:latin typeface="Corbel" panose="020B0503020204020204" pitchFamily="34" charset="0"/>
                  </a:rPr>
                  <a:t>Wirtschaft </a:t>
                </a:r>
              </a:p>
              <a:p>
                <a:r>
                  <a:rPr lang="de-DE" dirty="0">
                    <a:solidFill>
                      <a:prstClr val="white"/>
                    </a:solidFill>
                    <a:latin typeface="Corbel" panose="020B0503020204020204" pitchFamily="34" charset="0"/>
                  </a:rPr>
                  <a:t>&amp; Management</a:t>
                </a:r>
              </a:p>
            </p:txBody>
          </p:sp>
        </p:grpSp>
        <p:cxnSp>
          <p:nvCxnSpPr>
            <p:cNvPr id="24" name="Gerader Verbinder 23">
              <a:extLst>
                <a:ext uri="{FF2B5EF4-FFF2-40B4-BE49-F238E27FC236}">
                  <a16:creationId xmlns:a16="http://schemas.microsoft.com/office/drawing/2014/main" id="{E4C010F5-0CDB-4C13-BEBC-03D55D3438AE}"/>
                </a:ext>
              </a:extLst>
            </p:cNvPr>
            <p:cNvCxnSpPr/>
            <p:nvPr/>
          </p:nvCxnSpPr>
          <p:spPr>
            <a:xfrm>
              <a:off x="4296130" y="584462"/>
              <a:ext cx="586646" cy="252244"/>
            </a:xfrm>
            <a:prstGeom prst="line">
              <a:avLst/>
            </a:prstGeom>
            <a:ln w="25400">
              <a:solidFill>
                <a:schemeClr val="bg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AC30ACBD-2206-40A9-8210-345788A7D8C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7158" y="351281"/>
              <a:ext cx="528269" cy="528269"/>
            </a:xfrm>
            <a:prstGeom prst="rect">
              <a:avLst/>
            </a:prstGeom>
          </p:spPr>
        </p:pic>
      </p:grpSp>
      <p:pic>
        <p:nvPicPr>
          <p:cNvPr id="28" name="Grafik 27">
            <a:extLst>
              <a:ext uri="{FF2B5EF4-FFF2-40B4-BE49-F238E27FC236}">
                <a16:creationId xmlns:a16="http://schemas.microsoft.com/office/drawing/2014/main" id="{E6B0CA04-4F20-4AA3-92FB-520753076F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762" y="5278389"/>
            <a:ext cx="3947026" cy="180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67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749" y="269358"/>
            <a:ext cx="2444397" cy="1630326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 bwMode="auto">
          <a:xfrm>
            <a:off x="206008" y="5555807"/>
            <a:ext cx="11879666" cy="990344"/>
          </a:xfrm>
          <a:prstGeom prst="rect">
            <a:avLst/>
          </a:prstGeom>
          <a:solidFill>
            <a:srgbClr val="1980FF">
              <a:alpha val="64000"/>
            </a:srgbClr>
          </a:solidFill>
          <a:ln>
            <a:noFill/>
          </a:ln>
          <a:extLst/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000" b="1" noProof="1">
                <a:solidFill>
                  <a:schemeClr val="bg1"/>
                </a:solidFill>
                <a:latin typeface="Corbel" panose="020B0503020204020204" pitchFamily="34" charset="0"/>
              </a:rPr>
              <a:t>Besonderheiten an der FH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7" r="2127"/>
          <a:stretch/>
        </p:blipFill>
        <p:spPr>
          <a:xfrm>
            <a:off x="2634027" y="269358"/>
            <a:ext cx="6923945" cy="5198123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08" y="3706841"/>
            <a:ext cx="2359242" cy="1760641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08" y="1988011"/>
            <a:ext cx="2359242" cy="1630504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08" y="269358"/>
            <a:ext cx="2359242" cy="1630326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10" b="56324"/>
          <a:stretch/>
        </p:blipFill>
        <p:spPr>
          <a:xfrm>
            <a:off x="9626749" y="3699993"/>
            <a:ext cx="2444397" cy="1767488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749" y="1988010"/>
            <a:ext cx="2444397" cy="1630504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64" y="382567"/>
            <a:ext cx="1581731" cy="1167293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2963882" y="382567"/>
            <a:ext cx="3466931" cy="400110"/>
          </a:xfrm>
          <a:prstGeom prst="rect">
            <a:avLst/>
          </a:prstGeom>
          <a:noFill/>
          <a:ln w="15875">
            <a:solidFill>
              <a:srgbClr val="1980FF"/>
            </a:solidFill>
            <a:prstDash val="sys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Fixe Studiendauer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2963882" y="1033997"/>
            <a:ext cx="3466931" cy="400110"/>
          </a:xfrm>
          <a:prstGeom prst="rect">
            <a:avLst/>
          </a:prstGeom>
          <a:noFill/>
          <a:ln w="15875">
            <a:solidFill>
              <a:srgbClr val="1980FF"/>
            </a:solidFill>
            <a:prstDash val="sys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Studieren in kleinen Gruppen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2963882" y="2331710"/>
            <a:ext cx="3466931" cy="400110"/>
          </a:xfrm>
          <a:prstGeom prst="rect">
            <a:avLst/>
          </a:prstGeom>
          <a:noFill/>
          <a:ln w="15875">
            <a:solidFill>
              <a:srgbClr val="1980FF"/>
            </a:solidFill>
            <a:prstDash val="sys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Berufspraktikum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2963882" y="2977476"/>
            <a:ext cx="3466933" cy="400110"/>
          </a:xfrm>
          <a:prstGeom prst="rect">
            <a:avLst/>
          </a:prstGeom>
          <a:noFill/>
          <a:ln w="15875">
            <a:solidFill>
              <a:srgbClr val="1980FF"/>
            </a:solidFill>
            <a:prstDash val="sys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Joint Degree &amp; FH Extended 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2963882" y="4269002"/>
            <a:ext cx="3466933" cy="400110"/>
          </a:xfrm>
          <a:prstGeom prst="rect">
            <a:avLst/>
          </a:prstGeom>
          <a:noFill/>
          <a:ln w="15875">
            <a:solidFill>
              <a:srgbClr val="1980FF"/>
            </a:solidFill>
            <a:prstDash val="sys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Studienbeitrag 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2963882" y="1681623"/>
            <a:ext cx="3466931" cy="400110"/>
          </a:xfrm>
          <a:prstGeom prst="rect">
            <a:avLst/>
          </a:prstGeom>
          <a:noFill/>
          <a:ln w="15875">
            <a:solidFill>
              <a:srgbClr val="1980FF"/>
            </a:solidFill>
            <a:prstDash val="sys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Strukturierter Studienablauf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2963882" y="3623242"/>
            <a:ext cx="3466933" cy="400110"/>
          </a:xfrm>
          <a:prstGeom prst="rect">
            <a:avLst/>
          </a:prstGeom>
          <a:noFill/>
          <a:ln w="15875">
            <a:solidFill>
              <a:srgbClr val="1980FF"/>
            </a:solidFill>
            <a:prstDash val="sys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Add </a:t>
            </a:r>
            <a:r>
              <a:rPr lang="de-AT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On´s</a:t>
            </a:r>
            <a:endParaRPr lang="de-AT" sz="2000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2963882" y="4914762"/>
            <a:ext cx="3466931" cy="400110"/>
          </a:xfrm>
          <a:prstGeom prst="rect">
            <a:avLst/>
          </a:prstGeom>
          <a:noFill/>
          <a:ln w="15875">
            <a:solidFill>
              <a:srgbClr val="1980FF"/>
            </a:solidFill>
            <a:prstDash val="sys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A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Study + Work Programme</a:t>
            </a:r>
          </a:p>
        </p:txBody>
      </p:sp>
    </p:spTree>
    <p:extLst>
      <p:ext uri="{BB962C8B-B14F-4D97-AF65-F5344CB8AC3E}">
        <p14:creationId xmlns:p14="http://schemas.microsoft.com/office/powerpoint/2010/main" val="348064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8" grpId="0" animBg="1"/>
      <p:bldP spid="19" grpId="0" animBg="1"/>
      <p:bldP spid="22" grpId="0" animBg="1"/>
      <p:bldP spid="24" grpId="0" animBg="1"/>
      <p:bldP spid="25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7E7C2242-A628-4EF1-84D8-766B61D2F1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2" b="29773"/>
          <a:stretch/>
        </p:blipFill>
        <p:spPr>
          <a:xfrm>
            <a:off x="-8083" y="0"/>
            <a:ext cx="12208165" cy="5081451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01DCAA80-11F8-48CC-8DCE-4F0CEC271167}"/>
              </a:ext>
            </a:extLst>
          </p:cNvPr>
          <p:cNvSpPr/>
          <p:nvPr/>
        </p:nvSpPr>
        <p:spPr>
          <a:xfrm>
            <a:off x="-8083" y="-1"/>
            <a:ext cx="12208165" cy="5081451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92DAC61-230B-44C6-A224-5102535AEC08}"/>
              </a:ext>
            </a:extLst>
          </p:cNvPr>
          <p:cNvSpPr/>
          <p:nvPr/>
        </p:nvSpPr>
        <p:spPr>
          <a:xfrm>
            <a:off x="140329" y="4956971"/>
            <a:ext cx="12059753" cy="1783081"/>
          </a:xfrm>
          <a:prstGeom prst="rect">
            <a:avLst/>
          </a:prstGeom>
          <a:solidFill>
            <a:schemeClr val="tx1">
              <a:lumMod val="75000"/>
              <a:lumOff val="2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orbel" panose="020B0503020204020204" pitchFamily="34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9E417C04-9B6A-4A7F-AED7-36844548E938}"/>
              </a:ext>
            </a:extLst>
          </p:cNvPr>
          <p:cNvSpPr/>
          <p:nvPr/>
        </p:nvSpPr>
        <p:spPr>
          <a:xfrm>
            <a:off x="0" y="5054885"/>
            <a:ext cx="12192000" cy="1803115"/>
          </a:xfrm>
          <a:prstGeom prst="rect">
            <a:avLst/>
          </a:prstGeom>
          <a:solidFill>
            <a:srgbClr val="8CB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9DFF3B"/>
              </a:solidFill>
              <a:latin typeface="Corbel" panose="020B0503020204020204" pitchFamily="34" charset="0"/>
            </a:endParaRPr>
          </a:p>
        </p:txBody>
      </p:sp>
      <p:pic>
        <p:nvPicPr>
          <p:cNvPr id="6" name="Bildplatzhalter 9">
            <a:extLst>
              <a:ext uri="{FF2B5EF4-FFF2-40B4-BE49-F238E27FC236}">
                <a16:creationId xmlns:a16="http://schemas.microsoft.com/office/drawing/2014/main" id="{2D90747E-A813-4A94-8A90-E3E28936F7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5" r="16615"/>
          <a:stretch>
            <a:fillRect/>
          </a:stretch>
        </p:blipFill>
        <p:spPr>
          <a:xfrm>
            <a:off x="4445507" y="3458112"/>
            <a:ext cx="3097879" cy="3095633"/>
          </a:xfrm>
          <a:prstGeom prst="ellipse">
            <a:avLst/>
          </a:prstGeom>
        </p:spPr>
      </p:pic>
      <p:pic>
        <p:nvPicPr>
          <p:cNvPr id="7" name="Bildplatzhalter 4">
            <a:extLst>
              <a:ext uri="{FF2B5EF4-FFF2-40B4-BE49-F238E27FC236}">
                <a16:creationId xmlns:a16="http://schemas.microsoft.com/office/drawing/2014/main" id="{2E7A46F8-C3DE-4118-9AF1-94BFA4FE00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2" r="16672"/>
          <a:stretch>
            <a:fillRect/>
          </a:stretch>
        </p:blipFill>
        <p:spPr>
          <a:xfrm>
            <a:off x="8261020" y="3459933"/>
            <a:ext cx="3097879" cy="3095634"/>
          </a:xfrm>
          <a:prstGeom prst="ellipse">
            <a:avLst/>
          </a:prstGeom>
        </p:spPr>
      </p:pic>
      <p:pic>
        <p:nvPicPr>
          <p:cNvPr id="8" name="Bildplatzhalter 6">
            <a:extLst>
              <a:ext uri="{FF2B5EF4-FFF2-40B4-BE49-F238E27FC236}">
                <a16:creationId xmlns:a16="http://schemas.microsoft.com/office/drawing/2014/main" id="{CCA0A8DC-B6DC-447C-8442-D5BA1B82E3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6" r="16696"/>
          <a:stretch>
            <a:fillRect/>
          </a:stretch>
        </p:blipFill>
        <p:spPr>
          <a:xfrm>
            <a:off x="659410" y="3465867"/>
            <a:ext cx="3069133" cy="3066908"/>
          </a:xfrm>
          <a:prstGeom prst="ellipse">
            <a:avLst/>
          </a:prstGeom>
        </p:spPr>
      </p:pic>
      <p:sp>
        <p:nvSpPr>
          <p:cNvPr id="20" name="Abgerundetes Rechteck 23">
            <a:extLst>
              <a:ext uri="{FF2B5EF4-FFF2-40B4-BE49-F238E27FC236}">
                <a16:creationId xmlns:a16="http://schemas.microsoft.com/office/drawing/2014/main" id="{A1DF643A-CD5B-42EE-B33E-206563F3D2F3}"/>
              </a:ext>
            </a:extLst>
          </p:cNvPr>
          <p:cNvSpPr/>
          <p:nvPr/>
        </p:nvSpPr>
        <p:spPr>
          <a:xfrm>
            <a:off x="659410" y="218219"/>
            <a:ext cx="3069132" cy="582485"/>
          </a:xfrm>
          <a:prstGeom prst="roundRect">
            <a:avLst/>
          </a:prstGeom>
          <a:solidFill>
            <a:srgbClr val="8CB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orbel" panose="020B0503020204020204" pitchFamily="34" charset="0"/>
            </a:endParaRP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0440EFD4-4EF4-40D5-845D-4F9642EE90D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61" y="214925"/>
            <a:ext cx="582062" cy="587871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44FE5F54-34AA-4C98-85F3-71889C654294}"/>
              </a:ext>
            </a:extLst>
          </p:cNvPr>
          <p:cNvSpPr txBox="1"/>
          <p:nvPr/>
        </p:nvSpPr>
        <p:spPr>
          <a:xfrm>
            <a:off x="1329526" y="309915"/>
            <a:ext cx="2459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Corbel" panose="020B0503020204020204" pitchFamily="34" charset="0"/>
              </a:rPr>
              <a:t>Gesundheit &amp; Soziales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50884B7C-1BCF-47EA-929D-D0FC641C7155}"/>
              </a:ext>
            </a:extLst>
          </p:cNvPr>
          <p:cNvSpPr txBox="1"/>
          <p:nvPr/>
        </p:nvSpPr>
        <p:spPr>
          <a:xfrm>
            <a:off x="3634344" y="2749963"/>
            <a:ext cx="4185433" cy="400110"/>
          </a:xfrm>
          <a:prstGeom prst="rect">
            <a:avLst/>
          </a:prstGeom>
          <a:noFill/>
          <a:ln w="15875">
            <a:solidFill>
              <a:srgbClr val="8CB432"/>
            </a:solidFill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Disability &amp; Diversity Studies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36DF29BF-7E86-44BF-9496-331F7896E083}"/>
              </a:ext>
            </a:extLst>
          </p:cNvPr>
          <p:cNvSpPr txBox="1"/>
          <p:nvPr/>
        </p:nvSpPr>
        <p:spPr>
          <a:xfrm>
            <a:off x="3634344" y="2208089"/>
            <a:ext cx="4185433" cy="400110"/>
          </a:xfrm>
          <a:prstGeom prst="rect">
            <a:avLst/>
          </a:prstGeom>
          <a:noFill/>
          <a:ln w="15875">
            <a:solidFill>
              <a:srgbClr val="8CB432"/>
            </a:solidFill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Soziale Arbeit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7D4E33E3-4C74-4C86-B585-0394AF8C6D53}"/>
              </a:ext>
            </a:extLst>
          </p:cNvPr>
          <p:cNvSpPr txBox="1"/>
          <p:nvPr/>
        </p:nvSpPr>
        <p:spPr>
          <a:xfrm>
            <a:off x="8483378" y="2223472"/>
            <a:ext cx="2875521" cy="400110"/>
          </a:xfrm>
          <a:prstGeom prst="rect">
            <a:avLst/>
          </a:prstGeom>
          <a:noFill/>
          <a:ln w="15875">
            <a:solidFill>
              <a:srgbClr val="8CB432"/>
            </a:solidFill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Biomedizinische Analytik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2E13FAA7-851B-4FA0-AA1A-5E043B16D125}"/>
              </a:ext>
            </a:extLst>
          </p:cNvPr>
          <p:cNvSpPr txBox="1"/>
          <p:nvPr/>
        </p:nvSpPr>
        <p:spPr>
          <a:xfrm>
            <a:off x="719462" y="1092771"/>
            <a:ext cx="2251284" cy="400110"/>
          </a:xfrm>
          <a:prstGeom prst="rect">
            <a:avLst/>
          </a:prstGeom>
          <a:noFill/>
          <a:ln w="15875">
            <a:solidFill>
              <a:srgbClr val="8CB432"/>
            </a:solidFill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Ergotherapie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9467DB10-6D00-4AD0-8C2D-B551989C33D5}"/>
              </a:ext>
            </a:extLst>
          </p:cNvPr>
          <p:cNvSpPr txBox="1"/>
          <p:nvPr/>
        </p:nvSpPr>
        <p:spPr>
          <a:xfrm>
            <a:off x="8483378" y="2741457"/>
            <a:ext cx="2875521" cy="400110"/>
          </a:xfrm>
          <a:prstGeom prst="rect">
            <a:avLst/>
          </a:prstGeom>
          <a:noFill/>
          <a:ln w="15875">
            <a:solidFill>
              <a:srgbClr val="8CB432"/>
            </a:solidFill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Radiologietechnologie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F41B7EA3-9901-423A-8505-95FDA411E234}"/>
              </a:ext>
            </a:extLst>
          </p:cNvPr>
          <p:cNvSpPr txBox="1"/>
          <p:nvPr/>
        </p:nvSpPr>
        <p:spPr>
          <a:xfrm>
            <a:off x="719461" y="2739476"/>
            <a:ext cx="2251283" cy="400110"/>
          </a:xfrm>
          <a:prstGeom prst="rect">
            <a:avLst/>
          </a:prstGeom>
          <a:noFill/>
          <a:ln w="15875">
            <a:solidFill>
              <a:srgbClr val="8CB432"/>
            </a:solidFill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Physiotherapie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8913ED77-36B3-461B-9801-84B3D4A0EB8C}"/>
              </a:ext>
            </a:extLst>
          </p:cNvPr>
          <p:cNvSpPr txBox="1"/>
          <p:nvPr/>
        </p:nvSpPr>
        <p:spPr>
          <a:xfrm>
            <a:off x="719461" y="1644504"/>
            <a:ext cx="2251283" cy="400110"/>
          </a:xfrm>
          <a:prstGeom prst="rect">
            <a:avLst/>
          </a:prstGeom>
          <a:noFill/>
          <a:ln w="15875">
            <a:solidFill>
              <a:srgbClr val="8CB432"/>
            </a:solidFill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Hebammen</a:t>
            </a:r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1DA1363C-BB58-462C-BA96-327E329BAA7F}"/>
              </a:ext>
            </a:extLst>
          </p:cNvPr>
          <p:cNvSpPr txBox="1"/>
          <p:nvPr/>
        </p:nvSpPr>
        <p:spPr>
          <a:xfrm>
            <a:off x="719461" y="2196237"/>
            <a:ext cx="2251283" cy="400110"/>
          </a:xfrm>
          <a:prstGeom prst="rect">
            <a:avLst/>
          </a:prstGeom>
          <a:noFill/>
          <a:ln w="15875">
            <a:solidFill>
              <a:srgbClr val="8CB432"/>
            </a:solidFill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Logopädie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2F29CCE0-7EC3-4D84-A4B7-824947645905}"/>
              </a:ext>
            </a:extLst>
          </p:cNvPr>
          <p:cNvSpPr txBox="1"/>
          <p:nvPr/>
        </p:nvSpPr>
        <p:spPr>
          <a:xfrm>
            <a:off x="3634344" y="1111797"/>
            <a:ext cx="4185433" cy="400110"/>
          </a:xfrm>
          <a:prstGeom prst="rect">
            <a:avLst/>
          </a:prstGeom>
          <a:noFill/>
          <a:ln w="15875">
            <a:solidFill>
              <a:srgbClr val="8CB432"/>
            </a:solidFill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Gesundheits- und Krankenpflege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DCAE0A17-7C23-4F5B-99C3-6EF4FBD2D74A}"/>
              </a:ext>
            </a:extLst>
          </p:cNvPr>
          <p:cNvSpPr txBox="1"/>
          <p:nvPr/>
        </p:nvSpPr>
        <p:spPr>
          <a:xfrm>
            <a:off x="3634344" y="1672898"/>
            <a:ext cx="4185433" cy="400110"/>
          </a:xfrm>
          <a:prstGeom prst="rect">
            <a:avLst/>
          </a:prstGeom>
          <a:noFill/>
          <a:ln w="15875">
            <a:solidFill>
              <a:srgbClr val="8CB432"/>
            </a:solidFill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Gesundheits- und Pflegemanagement</a:t>
            </a:r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B1A4F045-1EAD-43F4-8896-CBDBA78DEC9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503" y="53711"/>
            <a:ext cx="3246338" cy="148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17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7E7C2242-A628-4EF1-84D8-766B61D2F1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2" b="29773"/>
          <a:stretch/>
        </p:blipFill>
        <p:spPr>
          <a:xfrm>
            <a:off x="-8083" y="0"/>
            <a:ext cx="12208165" cy="5081451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01DCAA80-11F8-48CC-8DCE-4F0CEC271167}"/>
              </a:ext>
            </a:extLst>
          </p:cNvPr>
          <p:cNvSpPr/>
          <p:nvPr/>
        </p:nvSpPr>
        <p:spPr>
          <a:xfrm>
            <a:off x="-8083" y="-1"/>
            <a:ext cx="12208165" cy="5081451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92DAC61-230B-44C6-A224-5102535AEC08}"/>
              </a:ext>
            </a:extLst>
          </p:cNvPr>
          <p:cNvSpPr/>
          <p:nvPr/>
        </p:nvSpPr>
        <p:spPr>
          <a:xfrm>
            <a:off x="140329" y="4956971"/>
            <a:ext cx="12059753" cy="1783081"/>
          </a:xfrm>
          <a:prstGeom prst="rect">
            <a:avLst/>
          </a:prstGeom>
          <a:solidFill>
            <a:schemeClr val="tx1">
              <a:lumMod val="75000"/>
              <a:lumOff val="2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orbel" panose="020B0503020204020204" pitchFamily="34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9E417C04-9B6A-4A7F-AED7-36844548E938}"/>
              </a:ext>
            </a:extLst>
          </p:cNvPr>
          <p:cNvSpPr/>
          <p:nvPr/>
        </p:nvSpPr>
        <p:spPr>
          <a:xfrm>
            <a:off x="0" y="5054885"/>
            <a:ext cx="12192000" cy="1803115"/>
          </a:xfrm>
          <a:prstGeom prst="rect">
            <a:avLst/>
          </a:prstGeom>
          <a:solidFill>
            <a:srgbClr val="8CB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9DFF3B"/>
              </a:solidFill>
              <a:latin typeface="Corbel" panose="020B0503020204020204" pitchFamily="34" charset="0"/>
            </a:endParaRPr>
          </a:p>
        </p:txBody>
      </p:sp>
      <p:pic>
        <p:nvPicPr>
          <p:cNvPr id="6" name="Bildplatzhalter 9">
            <a:extLst>
              <a:ext uri="{FF2B5EF4-FFF2-40B4-BE49-F238E27FC236}">
                <a16:creationId xmlns:a16="http://schemas.microsoft.com/office/drawing/2014/main" id="{2D90747E-A813-4A94-8A90-E3E28936F7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5" r="16615"/>
          <a:stretch>
            <a:fillRect/>
          </a:stretch>
        </p:blipFill>
        <p:spPr>
          <a:xfrm>
            <a:off x="4445507" y="3458112"/>
            <a:ext cx="3097879" cy="3095633"/>
          </a:xfrm>
          <a:prstGeom prst="ellipse">
            <a:avLst/>
          </a:prstGeom>
        </p:spPr>
      </p:pic>
      <p:pic>
        <p:nvPicPr>
          <p:cNvPr id="7" name="Bildplatzhalter 4">
            <a:extLst>
              <a:ext uri="{FF2B5EF4-FFF2-40B4-BE49-F238E27FC236}">
                <a16:creationId xmlns:a16="http://schemas.microsoft.com/office/drawing/2014/main" id="{2E7A46F8-C3DE-4118-9AF1-94BFA4FE00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2" r="16672"/>
          <a:stretch>
            <a:fillRect/>
          </a:stretch>
        </p:blipFill>
        <p:spPr>
          <a:xfrm>
            <a:off x="8261020" y="3459933"/>
            <a:ext cx="3097879" cy="3095634"/>
          </a:xfrm>
          <a:prstGeom prst="ellipse">
            <a:avLst/>
          </a:prstGeom>
        </p:spPr>
      </p:pic>
      <p:pic>
        <p:nvPicPr>
          <p:cNvPr id="8" name="Bildplatzhalter 6">
            <a:extLst>
              <a:ext uri="{FF2B5EF4-FFF2-40B4-BE49-F238E27FC236}">
                <a16:creationId xmlns:a16="http://schemas.microsoft.com/office/drawing/2014/main" id="{CCA0A8DC-B6DC-447C-8442-D5BA1B82E3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6" r="16696"/>
          <a:stretch>
            <a:fillRect/>
          </a:stretch>
        </p:blipFill>
        <p:spPr>
          <a:xfrm>
            <a:off x="659410" y="3465867"/>
            <a:ext cx="3069133" cy="3066908"/>
          </a:xfrm>
          <a:prstGeom prst="ellipse">
            <a:avLst/>
          </a:prstGeom>
        </p:spPr>
      </p:pic>
      <p:sp>
        <p:nvSpPr>
          <p:cNvPr id="20" name="Abgerundetes Rechteck 23">
            <a:extLst>
              <a:ext uri="{FF2B5EF4-FFF2-40B4-BE49-F238E27FC236}">
                <a16:creationId xmlns:a16="http://schemas.microsoft.com/office/drawing/2014/main" id="{A1DF643A-CD5B-42EE-B33E-206563F3D2F3}"/>
              </a:ext>
            </a:extLst>
          </p:cNvPr>
          <p:cNvSpPr/>
          <p:nvPr/>
        </p:nvSpPr>
        <p:spPr>
          <a:xfrm>
            <a:off x="659410" y="218219"/>
            <a:ext cx="3069132" cy="582485"/>
          </a:xfrm>
          <a:prstGeom prst="roundRect">
            <a:avLst/>
          </a:prstGeom>
          <a:solidFill>
            <a:srgbClr val="8CB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orbel" panose="020B0503020204020204" pitchFamily="34" charset="0"/>
            </a:endParaRP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0440EFD4-4EF4-40D5-845D-4F9642EE90D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61" y="214925"/>
            <a:ext cx="582062" cy="587871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44FE5F54-34AA-4C98-85F3-71889C654294}"/>
              </a:ext>
            </a:extLst>
          </p:cNvPr>
          <p:cNvSpPr txBox="1"/>
          <p:nvPr/>
        </p:nvSpPr>
        <p:spPr>
          <a:xfrm>
            <a:off x="1329526" y="309915"/>
            <a:ext cx="2459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Corbel" panose="020B0503020204020204" pitchFamily="34" charset="0"/>
              </a:rPr>
              <a:t>Gesundheit &amp; Soziales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50884B7C-1BCF-47EA-929D-D0FC641C7155}"/>
              </a:ext>
            </a:extLst>
          </p:cNvPr>
          <p:cNvSpPr txBox="1"/>
          <p:nvPr/>
        </p:nvSpPr>
        <p:spPr>
          <a:xfrm>
            <a:off x="3136496" y="2710635"/>
            <a:ext cx="5637016" cy="400110"/>
          </a:xfrm>
          <a:prstGeom prst="rect">
            <a:avLst/>
          </a:prstGeom>
          <a:noFill/>
          <a:ln w="15875">
            <a:solidFill>
              <a:srgbClr val="8CB432"/>
            </a:solidFill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Disability, </a:t>
            </a:r>
            <a:r>
              <a:rPr lang="de-DE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Diversity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&amp; Digitalisierung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36DF29BF-7E86-44BF-9496-331F7896E083}"/>
              </a:ext>
            </a:extLst>
          </p:cNvPr>
          <p:cNvSpPr txBox="1"/>
          <p:nvPr/>
        </p:nvSpPr>
        <p:spPr>
          <a:xfrm>
            <a:off x="3136496" y="2168761"/>
            <a:ext cx="5637016" cy="400110"/>
          </a:xfrm>
          <a:prstGeom prst="rect">
            <a:avLst/>
          </a:prstGeom>
          <a:noFill/>
          <a:ln w="15875">
            <a:solidFill>
              <a:srgbClr val="8CB432"/>
            </a:solidFill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Soziale Arbeit – Entwickeln und Gestalten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DCAE0A17-7C23-4F5B-99C3-6EF4FBD2D74A}"/>
              </a:ext>
            </a:extLst>
          </p:cNvPr>
          <p:cNvSpPr txBox="1"/>
          <p:nvPr/>
        </p:nvSpPr>
        <p:spPr>
          <a:xfrm>
            <a:off x="3136496" y="1633570"/>
            <a:ext cx="5637016" cy="400110"/>
          </a:xfrm>
          <a:prstGeom prst="rect">
            <a:avLst/>
          </a:prstGeom>
          <a:noFill/>
          <a:ln w="15875">
            <a:solidFill>
              <a:srgbClr val="8CB432"/>
            </a:solidFill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Gesundheitsmanagement</a:t>
            </a:r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6EDC7C81-1ECE-4693-9704-6A80C529DE0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503" y="53711"/>
            <a:ext cx="3246338" cy="148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76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/>
          <a:srcRect l="1127"/>
          <a:stretch/>
        </p:blipFill>
        <p:spPr>
          <a:xfrm>
            <a:off x="2152361" y="1270365"/>
            <a:ext cx="8261639" cy="548724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91932" y="1046797"/>
            <a:ext cx="12100068" cy="5676535"/>
          </a:xfrm>
          <a:prstGeom prst="rect">
            <a:avLst/>
          </a:prstGeom>
          <a:solidFill>
            <a:schemeClr val="bg1">
              <a:alpha val="41000"/>
            </a:schemeClr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27" name="Textfeld 26"/>
          <p:cNvSpPr txBox="1"/>
          <p:nvPr/>
        </p:nvSpPr>
        <p:spPr>
          <a:xfrm>
            <a:off x="15819386" y="4767176"/>
            <a:ext cx="1207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Klagenfurt 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5" y="3885065"/>
            <a:ext cx="3468548" cy="2272394"/>
          </a:xfrm>
          <a:prstGeom prst="wedgeRoundRectCallout">
            <a:avLst>
              <a:gd name="adj1" fmla="val 65128"/>
              <a:gd name="adj2" fmla="val 1565"/>
              <a:gd name="adj3" fmla="val 16667"/>
            </a:avLst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555" y="912321"/>
            <a:ext cx="3468548" cy="2183303"/>
          </a:xfrm>
          <a:prstGeom prst="wedgeRoundRectCallout">
            <a:avLst>
              <a:gd name="adj1" fmla="val 49233"/>
              <a:gd name="adj2" fmla="val 66605"/>
              <a:gd name="adj3" fmla="val 16667"/>
            </a:avLst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9741" y="912322"/>
            <a:ext cx="3468548" cy="2183302"/>
          </a:xfrm>
          <a:prstGeom prst="wedgeRoundRectCallout">
            <a:avLst>
              <a:gd name="adj1" fmla="val 12890"/>
              <a:gd name="adj2" fmla="val 64960"/>
              <a:gd name="adj3" fmla="val 16667"/>
            </a:avLst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3108" y="3885065"/>
            <a:ext cx="3468549" cy="2312365"/>
          </a:xfrm>
          <a:prstGeom prst="wedgeRoundRectCallout">
            <a:avLst>
              <a:gd name="adj1" fmla="val -64715"/>
              <a:gd name="adj2" fmla="val 6093"/>
              <a:gd name="adj3" fmla="val 16667"/>
            </a:avLst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28525" y="6460564"/>
            <a:ext cx="5401226" cy="3600817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108" y="912321"/>
            <a:ext cx="3468548" cy="2312365"/>
          </a:xfrm>
          <a:prstGeom prst="wedgeRoundRectCallout">
            <a:avLst>
              <a:gd name="adj1" fmla="val -66805"/>
              <a:gd name="adj2" fmla="val 74713"/>
              <a:gd name="adj3" fmla="val 16667"/>
            </a:avLst>
          </a:prstGeom>
        </p:spPr>
      </p:pic>
      <p:sp>
        <p:nvSpPr>
          <p:cNvPr id="20" name="Titel 1"/>
          <p:cNvSpPr txBox="1">
            <a:spLocks/>
          </p:cNvSpPr>
          <p:nvPr/>
        </p:nvSpPr>
        <p:spPr>
          <a:xfrm>
            <a:off x="-627114" y="17768"/>
            <a:ext cx="12566357" cy="9224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e-DE" sz="3000" b="1" cap="none" dirty="0">
                <a:solidFill>
                  <a:srgbClr val="E60000"/>
                </a:solidFill>
                <a:latin typeface="Corbel" panose="020B0503020204020204" pitchFamily="34" charset="0"/>
              </a:rPr>
              <a:t>Standorte der FH Kärnten</a:t>
            </a:r>
            <a:endParaRPr lang="de-AT" sz="3000" b="1" cap="none" dirty="0">
              <a:solidFill>
                <a:srgbClr val="E60000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33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/>
          <a:srcRect l="1127"/>
          <a:stretch/>
        </p:blipFill>
        <p:spPr>
          <a:xfrm>
            <a:off x="6332557" y="2174487"/>
            <a:ext cx="5859443" cy="3891744"/>
          </a:xfrm>
          <a:prstGeom prst="rect">
            <a:avLst/>
          </a:prstGeom>
        </p:spPr>
      </p:pic>
      <p:sp>
        <p:nvSpPr>
          <p:cNvPr id="27" name="Textfeld 26"/>
          <p:cNvSpPr txBox="1"/>
          <p:nvPr/>
        </p:nvSpPr>
        <p:spPr>
          <a:xfrm>
            <a:off x="15819386" y="4767176"/>
            <a:ext cx="1207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Klagenfurt </a:t>
            </a: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28525" y="6460564"/>
            <a:ext cx="5401226" cy="3600817"/>
          </a:xfrm>
          <a:prstGeom prst="rect">
            <a:avLst/>
          </a:prstGeom>
        </p:spPr>
      </p:pic>
      <p:sp>
        <p:nvSpPr>
          <p:cNvPr id="20" name="Titel 1"/>
          <p:cNvSpPr txBox="1">
            <a:spLocks/>
          </p:cNvSpPr>
          <p:nvPr/>
        </p:nvSpPr>
        <p:spPr>
          <a:xfrm>
            <a:off x="588893" y="828317"/>
            <a:ext cx="11487328" cy="9224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000" b="1" cap="none" dirty="0">
                <a:solidFill>
                  <a:srgbClr val="C00000"/>
                </a:solidFill>
                <a:latin typeface="Corbel" panose="020B0503020204020204" pitchFamily="34" charset="0"/>
              </a:rPr>
              <a:t>FH Kärnten… 3 Kernbereiche</a:t>
            </a:r>
            <a:endParaRPr lang="de-AT" sz="3000" b="1" cap="none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19" name="Titel 1"/>
          <p:cNvSpPr txBox="1">
            <a:spLocks/>
          </p:cNvSpPr>
          <p:nvPr/>
        </p:nvSpPr>
        <p:spPr>
          <a:xfrm>
            <a:off x="588893" y="1435161"/>
            <a:ext cx="11487328" cy="53703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de-DE" sz="3000" b="1" cap="none" dirty="0">
              <a:solidFill>
                <a:srgbClr val="3F5164"/>
              </a:solidFill>
              <a:latin typeface="Corbel" panose="020B05030202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3000" b="1" cap="none" dirty="0">
              <a:solidFill>
                <a:srgbClr val="3F5164"/>
              </a:solidFill>
              <a:latin typeface="Corbel" panose="020B05030202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000" b="1" cap="none" dirty="0">
                <a:solidFill>
                  <a:srgbClr val="3F5164"/>
                </a:solidFill>
                <a:latin typeface="Corbel" panose="020B0503020204020204" pitchFamily="34" charset="0"/>
              </a:rPr>
              <a:t>Studium und Lehre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3000" b="1" cap="none" dirty="0">
              <a:solidFill>
                <a:srgbClr val="3F5164"/>
              </a:solidFill>
              <a:latin typeface="Corbel" panose="020B05030202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000" b="1" cap="none" dirty="0">
                <a:solidFill>
                  <a:srgbClr val="3F5164"/>
                </a:solidFill>
                <a:latin typeface="Corbel" panose="020B0503020204020204" pitchFamily="34" charset="0"/>
              </a:rPr>
              <a:t>Forschung und Entwicklung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3000" b="1" cap="none" dirty="0">
              <a:solidFill>
                <a:srgbClr val="3F5164"/>
              </a:solidFill>
              <a:latin typeface="Corbel" panose="020B05030202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000" b="1" cap="none" dirty="0">
                <a:solidFill>
                  <a:srgbClr val="3F5164"/>
                </a:solidFill>
                <a:latin typeface="Corbel" panose="020B0503020204020204" pitchFamily="34" charset="0"/>
              </a:rPr>
              <a:t>Weiterbildung und </a:t>
            </a:r>
            <a:br>
              <a:rPr lang="de-DE" sz="3000" b="1" cap="none" dirty="0">
                <a:solidFill>
                  <a:srgbClr val="3F5164"/>
                </a:solidFill>
                <a:latin typeface="Corbel" panose="020B0503020204020204" pitchFamily="34" charset="0"/>
              </a:rPr>
            </a:br>
            <a:r>
              <a:rPr lang="de-DE" sz="3000" b="1" cap="none" dirty="0">
                <a:solidFill>
                  <a:srgbClr val="3F5164"/>
                </a:solidFill>
                <a:latin typeface="Corbel" panose="020B0503020204020204" pitchFamily="34" charset="0"/>
              </a:rPr>
              <a:t>Lebenslanges Lernen</a:t>
            </a:r>
            <a:endParaRPr lang="de-AT" sz="3000" b="1" cap="none" dirty="0">
              <a:solidFill>
                <a:srgbClr val="3F5164"/>
              </a:solidFill>
              <a:latin typeface="Corbel" panose="020B0503020204020204" pitchFamily="34" charset="0"/>
            </a:endParaRPr>
          </a:p>
        </p:txBody>
      </p:sp>
      <p:sp>
        <p:nvSpPr>
          <p:cNvPr id="8" name="Abgerundetes Rechteck 2">
            <a:extLst>
              <a:ext uri="{FF2B5EF4-FFF2-40B4-BE49-F238E27FC236}">
                <a16:creationId xmlns:a16="http://schemas.microsoft.com/office/drawing/2014/main" id="{3CE70D23-381A-4852-B077-8D5571AEEED5}"/>
              </a:ext>
            </a:extLst>
          </p:cNvPr>
          <p:cNvSpPr/>
          <p:nvPr/>
        </p:nvSpPr>
        <p:spPr>
          <a:xfrm>
            <a:off x="223988" y="3711814"/>
            <a:ext cx="5719611" cy="1332361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831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7132" y="1977390"/>
            <a:ext cx="10515600" cy="43559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400" dirty="0">
                <a:solidFill>
                  <a:srgbClr val="3F5164"/>
                </a:solidFill>
                <a:latin typeface="Corbel" panose="020B0503020204020204" pitchFamily="34" charset="0"/>
              </a:rPr>
              <a:t>Weiterbildung auf </a:t>
            </a:r>
            <a:r>
              <a:rPr lang="de-DE" sz="2400" b="1" dirty="0">
                <a:solidFill>
                  <a:srgbClr val="3F5164"/>
                </a:solidFill>
                <a:latin typeface="Corbel" panose="020B0503020204020204" pitchFamily="34" charset="0"/>
              </a:rPr>
              <a:t>hohem wissenschaftlichen Niveau und gleichzeitig</a:t>
            </a:r>
            <a:br>
              <a:rPr lang="de-DE" sz="2400" b="1" dirty="0">
                <a:solidFill>
                  <a:srgbClr val="3F5164"/>
                </a:solidFill>
                <a:latin typeface="Corbel" panose="020B0503020204020204" pitchFamily="34" charset="0"/>
              </a:rPr>
            </a:br>
            <a:r>
              <a:rPr lang="de-DE" sz="2400" b="1" dirty="0">
                <a:solidFill>
                  <a:srgbClr val="3F5164"/>
                </a:solidFill>
                <a:latin typeface="Corbel" panose="020B0503020204020204" pitchFamily="34" charset="0"/>
              </a:rPr>
              <a:t>sehr praxisorientiert</a:t>
            </a:r>
            <a:endParaRPr lang="de-DE" sz="2400" dirty="0">
              <a:solidFill>
                <a:srgbClr val="3F5164"/>
              </a:solidFill>
              <a:latin typeface="Corbel" panose="020B0503020204020204" pitchFamily="34" charset="0"/>
            </a:endParaRPr>
          </a:p>
          <a:p>
            <a:endParaRPr lang="de-DE" sz="2400" dirty="0">
              <a:solidFill>
                <a:srgbClr val="3F5164"/>
              </a:solidFill>
              <a:latin typeface="Corbel" panose="020B0503020204020204" pitchFamily="34" charset="0"/>
            </a:endParaRPr>
          </a:p>
          <a:p>
            <a:endParaRPr lang="de-DE" sz="2400" dirty="0">
              <a:solidFill>
                <a:srgbClr val="3F5164"/>
              </a:solidFill>
              <a:latin typeface="Corbel" panose="020B0503020204020204" pitchFamily="34" charset="0"/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647132" y="849242"/>
            <a:ext cx="11487328" cy="9224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000" b="1" cap="none" dirty="0">
                <a:solidFill>
                  <a:srgbClr val="C00000"/>
                </a:solidFill>
                <a:latin typeface="Corbel" panose="020B0503020204020204" pitchFamily="34" charset="0"/>
              </a:rPr>
              <a:t>Weiterbildung und Lebenslanges Lernen…</a:t>
            </a:r>
            <a:br>
              <a:rPr lang="de-DE" sz="3000" b="1" cap="none" dirty="0">
                <a:solidFill>
                  <a:srgbClr val="C00000"/>
                </a:solidFill>
                <a:latin typeface="Corbel" panose="020B0503020204020204" pitchFamily="34" charset="0"/>
              </a:rPr>
            </a:br>
            <a:r>
              <a:rPr lang="de-DE" sz="3000" b="1" cap="none" dirty="0">
                <a:solidFill>
                  <a:srgbClr val="C00000"/>
                </a:solidFill>
                <a:latin typeface="Corbel" panose="020B0503020204020204" pitchFamily="34" charset="0"/>
              </a:rPr>
              <a:t>Das WBZ – Weiterbildungszentrum der FH Kärnten</a:t>
            </a:r>
            <a:endParaRPr lang="de-AT" sz="3000" b="1" cap="none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D460890-4950-4246-B463-E19B56E58A72}"/>
              </a:ext>
            </a:extLst>
          </p:cNvPr>
          <p:cNvSpPr/>
          <p:nvPr/>
        </p:nvSpPr>
        <p:spPr>
          <a:xfrm>
            <a:off x="647133" y="3348038"/>
            <a:ext cx="3289248" cy="22281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2200" dirty="0">
              <a:latin typeface="Corbel" panose="020B0503020204020204" pitchFamily="34" charset="0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de-DE" sz="2200" dirty="0">
                <a:solidFill>
                  <a:srgbClr val="3F5164"/>
                </a:solidFill>
                <a:latin typeface="Corbel" panose="020B0503020204020204" pitchFamily="34" charset="0"/>
              </a:rPr>
              <a:t>Lehrgänge 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de-DE" dirty="0">
                <a:solidFill>
                  <a:srgbClr val="3F5164"/>
                </a:solidFill>
                <a:latin typeface="Corbel" panose="020B0503020204020204" pitchFamily="34" charset="0"/>
              </a:rPr>
              <a:t>Master Abschluss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de-DE" dirty="0">
                <a:solidFill>
                  <a:srgbClr val="3F5164"/>
                </a:solidFill>
                <a:latin typeface="Corbel" panose="020B0503020204020204" pitchFamily="34" charset="0"/>
              </a:rPr>
              <a:t>Akademischer Abschluss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de-DE" dirty="0">
                <a:solidFill>
                  <a:srgbClr val="3F5164"/>
                </a:solidFill>
                <a:latin typeface="Corbel" panose="020B0503020204020204" pitchFamily="34" charset="0"/>
              </a:rPr>
              <a:t>Zertifikatslehrgänge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de-DE" dirty="0">
                <a:solidFill>
                  <a:srgbClr val="3F5164"/>
                </a:solidFill>
                <a:latin typeface="Corbel" panose="020B0503020204020204" pitchFamily="34" charset="0"/>
              </a:rPr>
              <a:t>Offene Lehrgänge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de-DE" dirty="0">
              <a:latin typeface="Corbel" panose="020B0503020204020204" pitchFamily="34" charset="0"/>
            </a:endParaRPr>
          </a:p>
        </p:txBody>
      </p:sp>
      <p:sp>
        <p:nvSpPr>
          <p:cNvPr id="7" name="Inhaltsplatzhalter 8">
            <a:extLst>
              <a:ext uri="{FF2B5EF4-FFF2-40B4-BE49-F238E27FC236}">
                <a16:creationId xmlns:a16="http://schemas.microsoft.com/office/drawing/2014/main" id="{88CD2081-DB7F-48F6-BB13-2534848C303F}"/>
              </a:ext>
            </a:extLst>
          </p:cNvPr>
          <p:cNvSpPr txBox="1">
            <a:spLocks/>
          </p:cNvSpPr>
          <p:nvPr/>
        </p:nvSpPr>
        <p:spPr>
          <a:xfrm>
            <a:off x="7853475" y="3341215"/>
            <a:ext cx="3124200" cy="22281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2200" dirty="0">
                <a:solidFill>
                  <a:srgbClr val="3F5164"/>
                </a:solidFill>
                <a:latin typeface="Corbel" panose="020B0503020204020204" pitchFamily="34" charset="0"/>
              </a:rPr>
              <a:t>Seminare &amp; Fortbildungen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dirty="0">
                <a:solidFill>
                  <a:srgbClr val="3F5164"/>
                </a:solidFill>
                <a:latin typeface="Corbel" panose="020B0503020204020204" pitchFamily="34" charset="0"/>
              </a:rPr>
              <a:t>Spezifische Veranstaltungen wie z.B. Seminare, Workshops oder Tagungen/Konferenzen, Summer Schools, etc.</a:t>
            </a:r>
            <a:endParaRPr lang="de-DE" sz="1800" dirty="0">
              <a:latin typeface="Corbel" panose="020B0503020204020204" pitchFamily="34" charset="0"/>
            </a:endParaRPr>
          </a:p>
        </p:txBody>
      </p:sp>
      <p:sp>
        <p:nvSpPr>
          <p:cNvPr id="8" name="Inhaltsplatzhalter 8">
            <a:extLst>
              <a:ext uri="{FF2B5EF4-FFF2-40B4-BE49-F238E27FC236}">
                <a16:creationId xmlns:a16="http://schemas.microsoft.com/office/drawing/2014/main" id="{91087974-B7C5-4EA7-84A7-E0D15E06E707}"/>
              </a:ext>
            </a:extLst>
          </p:cNvPr>
          <p:cNvSpPr txBox="1">
            <a:spLocks/>
          </p:cNvSpPr>
          <p:nvPr/>
        </p:nvSpPr>
        <p:spPr>
          <a:xfrm>
            <a:off x="4248615" y="3322846"/>
            <a:ext cx="3300060" cy="22281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2200" dirty="0">
                <a:solidFill>
                  <a:srgbClr val="3F5164"/>
                </a:solidFill>
                <a:latin typeface="Corbel" panose="020B0503020204020204" pitchFamily="34" charset="0"/>
              </a:rPr>
              <a:t>Executive Education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dirty="0">
                <a:solidFill>
                  <a:srgbClr val="3F5164"/>
                </a:solidFill>
                <a:latin typeface="Corbel" panose="020B0503020204020204" pitchFamily="34" charset="0"/>
              </a:rPr>
              <a:t>maßgeschneiderte Fortbildungsprogramme </a:t>
            </a:r>
            <a:r>
              <a:rPr lang="de-DE" sz="1800" dirty="0" smtClean="0">
                <a:solidFill>
                  <a:srgbClr val="3F5164"/>
                </a:solidFill>
                <a:latin typeface="Corbel" panose="020B0503020204020204" pitchFamily="34" charset="0"/>
              </a:rPr>
              <a:t>für </a:t>
            </a:r>
            <a:r>
              <a:rPr lang="de-DE" sz="1800" dirty="0">
                <a:solidFill>
                  <a:srgbClr val="3F5164"/>
                </a:solidFill>
                <a:latin typeface="Corbel" panose="020B0503020204020204" pitchFamily="34" charset="0"/>
              </a:rPr>
              <a:t>Unternehmen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1800" dirty="0">
              <a:solidFill>
                <a:srgbClr val="3F5164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23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feld 26"/>
          <p:cNvSpPr txBox="1"/>
          <p:nvPr/>
        </p:nvSpPr>
        <p:spPr>
          <a:xfrm>
            <a:off x="15819386" y="4767176"/>
            <a:ext cx="1207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Klagenfurt </a:t>
            </a: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28525" y="6460564"/>
            <a:ext cx="5401226" cy="3600817"/>
          </a:xfrm>
          <a:prstGeom prst="rect">
            <a:avLst/>
          </a:prstGeom>
        </p:spPr>
      </p:pic>
      <p:sp>
        <p:nvSpPr>
          <p:cNvPr id="20" name="Titel 1"/>
          <p:cNvSpPr txBox="1">
            <a:spLocks/>
          </p:cNvSpPr>
          <p:nvPr/>
        </p:nvSpPr>
        <p:spPr>
          <a:xfrm>
            <a:off x="479275" y="143090"/>
            <a:ext cx="11487328" cy="9224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lvl="1"/>
            <a:r>
              <a:rPr lang="de-DE" sz="100" b="1" cap="none" dirty="0">
                <a:solidFill>
                  <a:srgbClr val="FF0000"/>
                </a:solidFill>
                <a:latin typeface="Corbel" panose="020B0503020204020204" pitchFamily="34" charset="0"/>
              </a:rPr>
              <a:t>ü</a:t>
            </a:r>
            <a:endParaRPr lang="de-AT" sz="100" b="1" cap="none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BF844F1F-5B07-4B0B-B193-06A85BFA4155}"/>
              </a:ext>
            </a:extLst>
          </p:cNvPr>
          <p:cNvSpPr txBox="1">
            <a:spLocks/>
          </p:cNvSpPr>
          <p:nvPr/>
        </p:nvSpPr>
        <p:spPr>
          <a:xfrm>
            <a:off x="85725" y="40271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F0000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r>
              <a:rPr lang="de-DE" sz="3000" dirty="0">
                <a:solidFill>
                  <a:srgbClr val="C00000"/>
                </a:solidFill>
              </a:rPr>
              <a:t>Überblick…</a:t>
            </a:r>
            <a:r>
              <a:rPr lang="de-DE" dirty="0">
                <a:solidFill>
                  <a:srgbClr val="3F5164"/>
                </a:solidFill>
                <a:cs typeface="Century Gothic"/>
              </a:rPr>
              <a:t/>
            </a:r>
            <a:br>
              <a:rPr lang="de-DE" dirty="0">
                <a:solidFill>
                  <a:srgbClr val="3F5164"/>
                </a:solidFill>
                <a:cs typeface="Century Gothic"/>
              </a:rPr>
            </a:br>
            <a:endParaRPr lang="de-DE" dirty="0">
              <a:solidFill>
                <a:srgbClr val="3F5164"/>
              </a:solidFill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31243" y="1065498"/>
            <a:ext cx="11389050" cy="530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7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416</Words>
  <Application>Microsoft Office PowerPoint</Application>
  <PresentationFormat>Breitbild</PresentationFormat>
  <Paragraphs>94</Paragraphs>
  <Slides>11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Corbel</vt:lpstr>
      <vt:lpstr>Wingdings</vt:lpstr>
      <vt:lpstr>Office</vt:lpstr>
      <vt:lpstr>Titelbild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Titelbild</vt:lpstr>
    </vt:vector>
  </TitlesOfParts>
  <Company>FH Kärnten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Titelbild</dc:title>
  <dc:creator>Brigola Melanie</dc:creator>
  <cp:lastModifiedBy>Brigola Melanie</cp:lastModifiedBy>
  <cp:revision>8</cp:revision>
  <dcterms:created xsi:type="dcterms:W3CDTF">2021-06-24T10:04:16Z</dcterms:created>
  <dcterms:modified xsi:type="dcterms:W3CDTF">2021-06-24T12:37:03Z</dcterms:modified>
</cp:coreProperties>
</file>